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800" r:id="rId5"/>
    <p:sldId id="706" r:id="rId6"/>
    <p:sldId id="801" r:id="rId7"/>
    <p:sldId id="802" r:id="rId8"/>
  </p:sldIdLst>
  <p:sldSz cx="9144000" cy="6858000" type="screen4x3"/>
  <p:notesSz cx="6797675" cy="99266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800"/>
    <a:srgbClr val="F2F2F2"/>
    <a:srgbClr val="CC00CC"/>
    <a:srgbClr val="52B62C"/>
    <a:srgbClr val="FFCC00"/>
    <a:srgbClr val="F5D61B"/>
    <a:srgbClr val="D4D0BC"/>
    <a:srgbClr val="E7E6E6"/>
    <a:srgbClr val="FFFFFF"/>
    <a:srgbClr val="3A4D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7" autoAdjust="0"/>
    <p:restoredTop sz="85142" autoAdjust="0"/>
  </p:normalViewPr>
  <p:slideViewPr>
    <p:cSldViewPr snapToGrid="0" snapToObjects="1" showGuides="1">
      <p:cViewPr varScale="1">
        <p:scale>
          <a:sx n="72" d="100"/>
          <a:sy n="72" d="100"/>
        </p:scale>
        <p:origin x="1075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80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5558" tIns="47778" rIns="95558" bIns="47778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5558" tIns="47778" rIns="95558" bIns="47778" rtlCol="0"/>
          <a:lstStyle>
            <a:lvl1pPr algn="r">
              <a:defRPr sz="1200"/>
            </a:lvl1pPr>
          </a:lstStyle>
          <a:p>
            <a:fld id="{6AB9BDD4-85FA-5244-A9E0-FDB84974B7DF}" type="datetimeFigureOut">
              <a:t>7/11/2017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558" tIns="47778" rIns="95558" bIns="47778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5558" tIns="47778" rIns="95558" bIns="47778" rtlCol="0" anchor="b"/>
          <a:lstStyle>
            <a:lvl1pPr algn="r">
              <a:defRPr sz="1200"/>
            </a:lvl1pPr>
          </a:lstStyle>
          <a:p>
            <a:fld id="{9E7A35CB-7719-BC41-A3E0-C846161C5E8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074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5558" tIns="47778" rIns="95558" bIns="47778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5558" tIns="47778" rIns="95558" bIns="47778" rtlCol="0"/>
          <a:lstStyle>
            <a:lvl1pPr algn="r">
              <a:defRPr sz="1200"/>
            </a:lvl1pPr>
          </a:lstStyle>
          <a:p>
            <a:fld id="{F3A8B653-BF25-114F-8A3C-2D1A23550CAA}" type="datetimeFigureOut">
              <a:t>7/11/2017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8" rIns="95558" bIns="47778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58" tIns="47778" rIns="95558" bIns="47778" rtlCol="0">
            <a:normAutofit/>
          </a:bodyPr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558" tIns="47778" rIns="95558" bIns="47778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5558" tIns="47778" rIns="95558" bIns="47778" rtlCol="0" anchor="b"/>
          <a:lstStyle>
            <a:lvl1pPr algn="r">
              <a:defRPr sz="1200"/>
            </a:lvl1pPr>
          </a:lstStyle>
          <a:p>
            <a:fld id="{72C9CD15-DFF4-A94F-8509-70594D0B77D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62804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TIM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9CD15-DFF4-A94F-8509-70594D0B77D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5681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458846">
              <a:buFontTx/>
              <a:buNone/>
              <a:defRPr/>
            </a:pPr>
            <a:r>
              <a:rPr lang="nl-BE" dirty="0" smtClean="0"/>
              <a:t>Hoe </a:t>
            </a:r>
            <a:r>
              <a:rPr lang="nl-BE" dirty="0"/>
              <a:t>komt het binnen, hoe wordt het gepland, opgenomen en opgevolgd ? </a:t>
            </a:r>
          </a:p>
          <a:p>
            <a:pPr marL="172067" indent="-172067">
              <a:buFontTx/>
              <a:buChar char="-"/>
            </a:pPr>
            <a:r>
              <a:rPr lang="nl-NL" dirty="0"/>
              <a:t>teamoverleg: </a:t>
            </a:r>
            <a:r>
              <a:rPr lang="nl-BE" dirty="0"/>
              <a:t>(doel, inhoud, frequentie, deelnemers, enz...) </a:t>
            </a:r>
          </a:p>
          <a:p>
            <a:pPr marL="172067" indent="-172067" defTabSz="458846">
              <a:buFontTx/>
              <a:buChar char="-"/>
              <a:defRPr/>
            </a:pPr>
            <a:r>
              <a:rPr lang="nl-BE" dirty="0"/>
              <a:t>Hoe delen wij informatie – welke informatie, waar en hoe ?</a:t>
            </a:r>
          </a:p>
          <a:p>
            <a:pPr marL="172067" indent="-172067" defTabSz="458846">
              <a:buFontTx/>
              <a:buChar char="-"/>
              <a:defRPr/>
            </a:pPr>
            <a:r>
              <a:rPr lang="nl-BE" dirty="0"/>
              <a:t>Hoe kunnen wij onze werkomgeving zodanig inrichten dat zij onze werking optimaal ondersteunt ?</a:t>
            </a:r>
          </a:p>
          <a:p>
            <a:pPr marL="172067" indent="-172067" defTabSz="458846">
              <a:buFontTx/>
              <a:buChar char="-"/>
              <a:defRPr/>
            </a:pPr>
            <a:endParaRPr lang="nl-BE" dirty="0"/>
          </a:p>
          <a:p>
            <a:pPr marL="172067" indent="-172067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C9CD15-DFF4-A94F-8509-70594D0B77D2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254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eren 6"/>
          <p:cNvGrpSpPr/>
          <p:nvPr userDrawn="1"/>
        </p:nvGrpSpPr>
        <p:grpSpPr>
          <a:xfrm>
            <a:off x="640844" y="4793484"/>
            <a:ext cx="2472304" cy="754380"/>
            <a:chOff x="685800" y="5715000"/>
            <a:chExt cx="2747004" cy="838200"/>
          </a:xfrm>
        </p:grpSpPr>
        <p:pic>
          <p:nvPicPr>
            <p:cNvPr id="8" name="Afbeelding 7" descr="FS-symbooltjes.jpg"/>
            <p:cNvPicPr>
              <a:picLocks noChangeAspect="1"/>
            </p:cNvPicPr>
            <p:nvPr userDrawn="1"/>
          </p:nvPicPr>
          <p:blipFill>
            <a:blip r:embed="rId2" cstate="email">
              <a:grayscl/>
              <a:lum/>
              <a:alphaModFix am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85800" y="5715000"/>
              <a:ext cx="866785" cy="831215"/>
            </a:xfrm>
            <a:prstGeom prst="rect">
              <a:avLst/>
            </a:prstGeom>
          </p:spPr>
        </p:pic>
        <p:pic>
          <p:nvPicPr>
            <p:cNvPr id="9" name="Afbeelding 8" descr="FS-symbooltjes.jpg"/>
            <p:cNvPicPr>
              <a:picLocks noChangeAspect="1"/>
            </p:cNvPicPr>
            <p:nvPr userDrawn="1"/>
          </p:nvPicPr>
          <p:blipFill>
            <a:blip r:embed="rId3" cstate="email">
              <a:grayscl/>
              <a:lum/>
              <a:alphaModFix am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6890" y="5721985"/>
              <a:ext cx="800095" cy="831215"/>
            </a:xfrm>
            <a:prstGeom prst="rect">
              <a:avLst/>
            </a:prstGeom>
          </p:spPr>
        </p:pic>
        <p:pic>
          <p:nvPicPr>
            <p:cNvPr id="10" name="Afbeelding 9" descr="FS-symbooltjes.jpg"/>
            <p:cNvPicPr>
              <a:picLocks noChangeAspect="1"/>
            </p:cNvPicPr>
            <p:nvPr userDrawn="1"/>
          </p:nvPicPr>
          <p:blipFill>
            <a:blip r:embed="rId4" cstate="email">
              <a:grayscl/>
              <a:lum/>
              <a:alphaModFix am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619385" y="5715000"/>
              <a:ext cx="813419" cy="831215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13707"/>
            <a:ext cx="7772400" cy="2386744"/>
          </a:xfrm>
        </p:spPr>
        <p:txBody>
          <a:bodyPr anchor="b" anchorCtr="0">
            <a:normAutofit/>
          </a:bodyPr>
          <a:lstStyle>
            <a:lvl1pPr>
              <a:defRPr sz="6000"/>
            </a:lvl1pPr>
          </a:lstStyle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85800" y="3717630"/>
            <a:ext cx="7772400" cy="1036051"/>
          </a:xfrm>
        </p:spPr>
        <p:txBody>
          <a:bodyPr>
            <a:normAutofit/>
          </a:bodyPr>
          <a:lstStyle>
            <a:lvl1pPr marL="0" indent="0" algn="l">
              <a:buNone/>
              <a:defRPr sz="2800" b="1" i="1">
                <a:solidFill>
                  <a:srgbClr val="52B62C"/>
                </a:solidFill>
                <a:latin typeface="Helvetica Neue"/>
                <a:cs typeface="Helvetica Neu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Ondertitel</a:t>
            </a:r>
            <a:endParaRPr lang="nl-NL"/>
          </a:p>
        </p:txBody>
      </p:sp>
      <p:pic>
        <p:nvPicPr>
          <p:cNvPr id="13" name="FS.jpg"/>
          <p:cNvPicPr/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00443" y="5257800"/>
            <a:ext cx="2110157" cy="134814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Tijdelijke aanduiding voor inhoud 16"/>
          <p:cNvSpPr>
            <a:spLocks noGrp="1"/>
          </p:cNvSpPr>
          <p:nvPr>
            <p:ph sz="quarter" idx="10" hasCustomPrompt="1"/>
          </p:nvPr>
        </p:nvSpPr>
        <p:spPr>
          <a:xfrm>
            <a:off x="685800" y="5548313"/>
            <a:ext cx="5814643" cy="1057275"/>
          </a:xfrm>
        </p:spPr>
        <p:txBody>
          <a:bodyPr>
            <a:normAutofit/>
          </a:bodyPr>
          <a:lstStyle>
            <a:lvl1pPr>
              <a:buFont typeface="Arial"/>
              <a:buNone/>
              <a:defRPr sz="2000" b="0" i="0" baseline="0">
                <a:solidFill>
                  <a:srgbClr val="595959"/>
                </a:solidFill>
                <a:latin typeface="Helvetica Neue Light"/>
                <a:cs typeface="Helvetica Neue Light"/>
              </a:defRPr>
            </a:lvl1pPr>
          </a:lstStyle>
          <a:p>
            <a:pPr lvl="0"/>
            <a:r>
              <a:rPr lang="nl-BE"/>
              <a:t>Naam - Datum - Locatie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22201" cy="1143000"/>
          </a:xfrm>
        </p:spPr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/>
              <a:t>Eerste niveau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</p:txBody>
      </p:sp>
      <p:pic>
        <p:nvPicPr>
          <p:cNvPr id="7" name="Afbeelding 6" descr="FS s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920" y="304800"/>
            <a:ext cx="792480" cy="706120"/>
          </a:xfrm>
          <a:prstGeom prst="rect">
            <a:avLst/>
          </a:prstGeom>
        </p:spPr>
      </p:pic>
      <p:sp>
        <p:nvSpPr>
          <p:cNvPr id="8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22201" cy="1143000"/>
          </a:xfrm>
        </p:spPr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pic>
        <p:nvPicPr>
          <p:cNvPr id="9" name="Afbeelding 8" descr="FS s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920" y="304800"/>
            <a:ext cx="792480" cy="706120"/>
          </a:xfrm>
          <a:prstGeom prst="rect">
            <a:avLst/>
          </a:prstGeom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22201" cy="1143000"/>
          </a:xfrm>
        </p:spPr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pic>
        <p:nvPicPr>
          <p:cNvPr id="7" name="Afbeelding 6" descr="FS s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920" y="304800"/>
            <a:ext cx="792480" cy="706120"/>
          </a:xfrm>
          <a:prstGeom prst="rect">
            <a:avLst/>
          </a:prstGeom>
        </p:spPr>
      </p:pic>
      <p:sp>
        <p:nvSpPr>
          <p:cNvPr id="8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51521" y="1028680"/>
            <a:ext cx="4230468" cy="52807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1"/>
          </p:nvPr>
        </p:nvSpPr>
        <p:spPr>
          <a:xfrm>
            <a:off x="4656396" y="1028680"/>
            <a:ext cx="4230468" cy="52807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62177027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Titel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Eerste niveau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746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b="0" i="0" kern="1200">
          <a:solidFill>
            <a:srgbClr val="58735D"/>
          </a:solidFill>
          <a:latin typeface="Helvetica Neue Bold Condensed"/>
          <a:ea typeface="+mj-ea"/>
          <a:cs typeface="Helvetica Neue Bold Condense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52B62C"/>
        </a:buClr>
        <a:buSzPct val="90000"/>
        <a:buFontTx/>
        <a:buBlip>
          <a:blip r:embed="rId7"/>
        </a:buBlip>
        <a:defRPr sz="3200" b="0" i="0" kern="1200">
          <a:solidFill>
            <a:srgbClr val="3A4D3E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•"/>
        <a:defRPr sz="2800" b="0" i="0" kern="1200">
          <a:solidFill>
            <a:srgbClr val="3A4D3E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•"/>
        <a:defRPr sz="2400" b="0" i="0" kern="1200">
          <a:solidFill>
            <a:srgbClr val="3A4D3E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–"/>
        <a:defRPr sz="2000" b="0" i="0" kern="1200">
          <a:solidFill>
            <a:srgbClr val="3A4D3E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»"/>
        <a:defRPr sz="2000" b="0" i="0" kern="1200">
          <a:solidFill>
            <a:srgbClr val="3A4D3E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landerssynergy-1.igloocommunities.com/mijn_community/clb/documenten_clb/teamwerking/handvatten_per_tea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3600" b="1" dirty="0" smtClean="0"/>
              <a:t>Workshop</a:t>
            </a:r>
            <a:br>
              <a:rPr lang="nl-BE" sz="3600" b="1" dirty="0" smtClean="0"/>
            </a:br>
            <a:r>
              <a:rPr lang="nl-BE" sz="3600" b="1" dirty="0" smtClean="0"/>
              <a:t>Afspraken maken</a:t>
            </a:r>
            <a:endParaRPr lang="nl-BE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3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Team Charter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31019C-3939-5F43-B75D-CFD4E736BA37}" type="slidenum">
              <a:rPr lang="nl-NL" smtClean="0"/>
              <a:pPr/>
              <a:t>2</a:t>
            </a:fld>
            <a:endParaRPr lang="nl-NL"/>
          </a:p>
        </p:txBody>
      </p:sp>
      <p:pic>
        <p:nvPicPr>
          <p:cNvPr id="6" name="Picture 5" descr="3d people - human character, person with different professions. Doctor, policeman, businessman, engineer, fireman. 3d render Stock Photo - 14802060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883307" y="3763354"/>
            <a:ext cx="1780488" cy="13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188391" y="4733569"/>
            <a:ext cx="1170320" cy="117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126270" y="5716225"/>
            <a:ext cx="1294562" cy="1225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42"/>
          <p:cNvGrpSpPr/>
          <p:nvPr/>
        </p:nvGrpSpPr>
        <p:grpSpPr>
          <a:xfrm>
            <a:off x="4883571" y="1857364"/>
            <a:ext cx="3867894" cy="3867894"/>
            <a:chOff x="214282" y="1904723"/>
            <a:chExt cx="3867894" cy="3867894"/>
          </a:xfrm>
        </p:grpSpPr>
        <p:sp>
          <p:nvSpPr>
            <p:cNvPr id="11" name="Oval 10"/>
            <p:cNvSpPr/>
            <p:nvPr/>
          </p:nvSpPr>
          <p:spPr>
            <a:xfrm>
              <a:off x="214282" y="1904723"/>
              <a:ext cx="3867894" cy="3867894"/>
            </a:xfrm>
            <a:prstGeom prst="ellipse">
              <a:avLst/>
            </a:prstGeom>
            <a:solidFill>
              <a:srgbClr val="FF8900"/>
            </a:solidFill>
            <a:ln>
              <a:solidFill>
                <a:srgbClr val="FF8900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43940" y="2334382"/>
              <a:ext cx="3008576" cy="3008576"/>
            </a:xfrm>
            <a:prstGeom prst="ellipse">
              <a:avLst/>
            </a:prstGeom>
            <a:solidFill>
              <a:srgbClr val="FFD49F"/>
            </a:solidFill>
            <a:ln>
              <a:solidFill>
                <a:srgbClr val="FFD49F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hemeClr val="accent5">
                <a:hueOff val="-7450407"/>
                <a:satOff val="29858"/>
                <a:lumOff val="647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1073599" y="2764040"/>
              <a:ext cx="2149259" cy="2149259"/>
            </a:xfrm>
            <a:prstGeom prst="ellipse">
              <a:avLst/>
            </a:prstGeom>
            <a:solidFill>
              <a:srgbClr val="CEE5FA"/>
            </a:solidFill>
            <a:ln>
              <a:solidFill>
                <a:srgbClr val="CEE5FA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503580" y="3194021"/>
              <a:ext cx="1289298" cy="1289298"/>
            </a:xfrm>
            <a:prstGeom prst="ellipse">
              <a:avLst/>
            </a:prstGeom>
            <a:solidFill>
              <a:srgbClr val="73B5F1"/>
            </a:solidFill>
            <a:ln>
              <a:solidFill>
                <a:srgbClr val="73B5F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hemeClr val="accent5">
                <a:hueOff val="-2483469"/>
                <a:satOff val="9953"/>
                <a:lumOff val="2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933238" y="3623680"/>
              <a:ext cx="429980" cy="429980"/>
            </a:xfrm>
            <a:prstGeom prst="ellipse">
              <a:avLst/>
            </a:prstGeom>
            <a:solidFill>
              <a:srgbClr val="0D4E91"/>
            </a:solidFill>
            <a:ln>
              <a:solidFill>
                <a:srgbClr val="0D4E9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6" name="Straight Connector 15"/>
          <p:cNvSpPr/>
          <p:nvPr/>
        </p:nvSpPr>
        <p:spPr>
          <a:xfrm rot="16200000" flipV="1">
            <a:off x="4562100" y="1535893"/>
            <a:ext cx="1928826" cy="2571768"/>
          </a:xfrm>
          <a:prstGeom prst="line">
            <a:avLst/>
          </a:prstGeom>
          <a:ln>
            <a:solidFill>
              <a:srgbClr val="7F7F7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z="127000" prstMaterial="matte"/>
        </p:spPr>
        <p:style>
          <a:lnRef idx="2">
            <a:schemeClr val="accent5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Straight Connector 16"/>
          <p:cNvSpPr/>
          <p:nvPr/>
        </p:nvSpPr>
        <p:spPr>
          <a:xfrm rot="16200000" flipV="1">
            <a:off x="4979061" y="2366208"/>
            <a:ext cx="1108069" cy="2558602"/>
          </a:xfrm>
          <a:prstGeom prst="line">
            <a:avLst/>
          </a:prstGeom>
          <a:ln>
            <a:solidFill>
              <a:srgbClr val="7F7F7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z="127000" prstMaterial="matte"/>
        </p:spPr>
        <p:style>
          <a:lnRef idx="2">
            <a:schemeClr val="accent5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Straight Connector 17"/>
          <p:cNvSpPr/>
          <p:nvPr/>
        </p:nvSpPr>
        <p:spPr>
          <a:xfrm rot="16200000" flipV="1">
            <a:off x="5417529" y="3252231"/>
            <a:ext cx="360843" cy="2428892"/>
          </a:xfrm>
          <a:prstGeom prst="line">
            <a:avLst/>
          </a:prstGeom>
          <a:ln>
            <a:solidFill>
              <a:srgbClr val="7F7F7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z="127000" prstMaterial="matte"/>
        </p:spPr>
        <p:style>
          <a:lnRef idx="2">
            <a:schemeClr val="accent5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Straight Connector 18"/>
          <p:cNvSpPr/>
          <p:nvPr/>
        </p:nvSpPr>
        <p:spPr>
          <a:xfrm rot="16200000" flipH="1" flipV="1">
            <a:off x="5596836" y="3950713"/>
            <a:ext cx="73667" cy="2357454"/>
          </a:xfrm>
          <a:prstGeom prst="line">
            <a:avLst/>
          </a:prstGeom>
          <a:ln>
            <a:solidFill>
              <a:srgbClr val="7F7F7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z="127000" prstMaterial="matte"/>
        </p:spPr>
        <p:style>
          <a:lnRef idx="2">
            <a:schemeClr val="accent5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Straight Connector 19"/>
          <p:cNvSpPr/>
          <p:nvPr/>
        </p:nvSpPr>
        <p:spPr>
          <a:xfrm rot="16200000" flipH="1" flipV="1">
            <a:off x="5075433" y="4594460"/>
            <a:ext cx="830722" cy="2643206"/>
          </a:xfrm>
          <a:prstGeom prst="line">
            <a:avLst/>
          </a:prstGeom>
          <a:ln>
            <a:solidFill>
              <a:srgbClr val="7F7F7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z="127000" prstMaterial="matte"/>
        </p:spPr>
        <p:style>
          <a:lnRef idx="2">
            <a:schemeClr val="accent5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Rectangle 20"/>
          <p:cNvSpPr/>
          <p:nvPr/>
        </p:nvSpPr>
        <p:spPr>
          <a:xfrm>
            <a:off x="914413" y="1508048"/>
            <a:ext cx="1978450" cy="68281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30480" rIns="30480" bIns="30480" numCol="1" spcCol="1270" anchor="ctr" anchorCtr="0">
            <a:noAutofit/>
          </a:bodyPr>
          <a:lstStyle/>
          <a:p>
            <a:pPr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BE" b="1" dirty="0">
                <a:solidFill>
                  <a:srgbClr val="0D4E91"/>
                </a:solidFill>
                <a:latin typeface="Arial" pitchFamily="34" charset="0"/>
                <a:cs typeface="Arial" pitchFamily="34" charset="0"/>
              </a:rPr>
              <a:t>Opdracht - Missie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-219605" y="4040990"/>
            <a:ext cx="3174350" cy="68281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30480" rIns="30480" bIns="30480" numCol="1" spcCol="1270" anchor="ctr" anchorCtr="0">
            <a:noAutofit/>
          </a:bodyPr>
          <a:lstStyle/>
          <a:p>
            <a:pPr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BE" b="1" dirty="0">
                <a:solidFill>
                  <a:srgbClr val="0D4E91"/>
                </a:solidFill>
                <a:latin typeface="Arial" pitchFamily="34" charset="0"/>
                <a:cs typeface="Arial" pitchFamily="34" charset="0"/>
              </a:rPr>
              <a:t>Rollen en</a:t>
            </a:r>
          </a:p>
          <a:p>
            <a:pPr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BE" b="1" dirty="0">
                <a:solidFill>
                  <a:srgbClr val="0D4E91"/>
                </a:solidFill>
                <a:latin typeface="Arial" pitchFamily="34" charset="0"/>
                <a:cs typeface="Arial" pitchFamily="34" charset="0"/>
              </a:rPr>
              <a:t>Verwachtingen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-219605" y="2798739"/>
            <a:ext cx="3174350" cy="68281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30480" rIns="30480" bIns="30480" numCol="1" spcCol="1270" anchor="ctr" anchorCtr="0">
            <a:noAutofit/>
          </a:bodyPr>
          <a:lstStyle/>
          <a:p>
            <a:pPr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BE" b="1" dirty="0">
                <a:solidFill>
                  <a:srgbClr val="0D4E91"/>
                </a:solidFill>
                <a:latin typeface="Arial" pitchFamily="34" charset="0"/>
                <a:cs typeface="Arial" pitchFamily="34" charset="0"/>
              </a:rPr>
              <a:t>Prioriteiten -  </a:t>
            </a:r>
          </a:p>
          <a:p>
            <a:pPr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BE" b="1" dirty="0">
                <a:solidFill>
                  <a:srgbClr val="0D4E91"/>
                </a:solidFill>
                <a:latin typeface="Arial" pitchFamily="34" charset="0"/>
                <a:cs typeface="Arial" pitchFamily="34" charset="0"/>
              </a:rPr>
              <a:t>Ambities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-219605" y="4989275"/>
            <a:ext cx="3174350" cy="68281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30480" rIns="30480" bIns="30480" numCol="1" spcCol="1270" anchor="ctr" anchorCtr="0">
            <a:noAutofit/>
          </a:bodyPr>
          <a:lstStyle/>
          <a:p>
            <a:pPr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BE" b="1" dirty="0">
                <a:solidFill>
                  <a:srgbClr val="0D4E91"/>
                </a:solidFill>
                <a:latin typeface="Arial" pitchFamily="34" charset="0"/>
                <a:cs typeface="Arial" pitchFamily="34" charset="0"/>
              </a:rPr>
              <a:t>Afspraken en</a:t>
            </a:r>
          </a:p>
          <a:p>
            <a:pPr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BE" b="1" dirty="0">
                <a:solidFill>
                  <a:srgbClr val="0D4E91"/>
                </a:solidFill>
                <a:latin typeface="Arial" pitchFamily="34" charset="0"/>
                <a:cs typeface="Arial" pitchFamily="34" charset="0"/>
              </a:rPr>
              <a:t>Regels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-219605" y="5990018"/>
            <a:ext cx="3174350" cy="68281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30480" rIns="30480" bIns="30480" numCol="1" spcCol="1270" anchor="ctr" anchorCtr="0">
            <a:noAutofit/>
          </a:bodyPr>
          <a:lstStyle/>
          <a:p>
            <a:pPr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BE" b="1" dirty="0">
                <a:solidFill>
                  <a:srgbClr val="0D4E91"/>
                </a:solidFill>
                <a:latin typeface="Arial" pitchFamily="34" charset="0"/>
                <a:cs typeface="Arial" pitchFamily="34" charset="0"/>
              </a:rPr>
              <a:t>Persoonlijke</a:t>
            </a:r>
            <a:br>
              <a:rPr lang="nl-BE" b="1" dirty="0">
                <a:solidFill>
                  <a:srgbClr val="0D4E91"/>
                </a:solidFill>
                <a:latin typeface="Arial" pitchFamily="34" charset="0"/>
                <a:cs typeface="Arial" pitchFamily="34" charset="0"/>
              </a:rPr>
            </a:br>
            <a:r>
              <a:rPr lang="nl-BE" b="1" dirty="0">
                <a:solidFill>
                  <a:srgbClr val="0D4E91"/>
                </a:solidFill>
                <a:latin typeface="Arial" pitchFamily="34" charset="0"/>
                <a:cs typeface="Arial" pitchFamily="34" charset="0"/>
              </a:rPr>
              <a:t>Relaties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9066" y="1283789"/>
            <a:ext cx="1098102" cy="109810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93124" y="2247311"/>
            <a:ext cx="2021391" cy="151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0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Afspraken </a:t>
            </a:r>
            <a:r>
              <a:rPr lang="nl-BE" dirty="0" smtClean="0"/>
              <a:t>en regels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57191" cy="4885660"/>
          </a:xfrm>
        </p:spPr>
        <p:txBody>
          <a:bodyPr>
            <a:normAutofit fontScale="62500" lnSpcReduction="20000"/>
          </a:bodyPr>
          <a:lstStyle/>
          <a:p>
            <a:pPr marL="514350" indent="-514350"/>
            <a:r>
              <a:rPr lang="nl-BE" dirty="0"/>
              <a:t>Binnen ons team</a:t>
            </a:r>
          </a:p>
          <a:p>
            <a:pPr lvl="1"/>
            <a:r>
              <a:rPr lang="nl-BE" dirty="0"/>
              <a:t>Ter voorbereiding van onze opstart in september</a:t>
            </a:r>
          </a:p>
          <a:p>
            <a:pPr lvl="2"/>
            <a:r>
              <a:rPr lang="nl-BE" dirty="0"/>
              <a:t>Welke vragen willen wij samen nog beantwoord zien voor eind juni ? (inspireer u op het teamcharter)</a:t>
            </a:r>
          </a:p>
          <a:p>
            <a:pPr lvl="2"/>
            <a:r>
              <a:rPr lang="nl-BE" dirty="0"/>
              <a:t>Hoe pakken we dit aan ? Verdelen we werk ? Komen we samen ? ....</a:t>
            </a:r>
          </a:p>
          <a:p>
            <a:pPr lvl="2"/>
            <a:r>
              <a:rPr lang="nl-BE" dirty="0"/>
              <a:t>Waar beginnen wij al onze teaminformatie te verzamelen ?</a:t>
            </a:r>
          </a:p>
          <a:p>
            <a:pPr lvl="1"/>
            <a:r>
              <a:rPr lang="nl-BE" dirty="0"/>
              <a:t>Eens we van start gaan in september</a:t>
            </a:r>
          </a:p>
          <a:p>
            <a:pPr lvl="2"/>
            <a:r>
              <a:rPr lang="nl-BE" dirty="0"/>
              <a:t>Hoe ziet ons teamoverleg er uit ? Inhoud (wat wel / wat niet), tijdstip, duurtijd, wie leidt de vergadering, maken we een verslag, enz...</a:t>
            </a:r>
          </a:p>
          <a:p>
            <a:pPr lvl="2"/>
            <a:r>
              <a:rPr lang="nl-BE" dirty="0"/>
              <a:t>Hoe delen wij belangrijke informatie in ons team ? </a:t>
            </a:r>
          </a:p>
          <a:p>
            <a:pPr lvl="2"/>
            <a:r>
              <a:rPr lang="nl-BE" dirty="0"/>
              <a:t>Wat vinden wij belangrijk in onze samenwerking </a:t>
            </a:r>
            <a:r>
              <a:rPr lang="nl-BE" dirty="0" smtClean="0"/>
              <a:t>?</a:t>
            </a:r>
          </a:p>
          <a:p>
            <a:pPr marL="914400" lvl="2" indent="0">
              <a:buNone/>
            </a:pPr>
            <a:endParaRPr lang="nl-BE" dirty="0"/>
          </a:p>
          <a:p>
            <a:pPr marL="514350" indent="-514350"/>
            <a:r>
              <a:rPr lang="nl-BE" dirty="0"/>
              <a:t>Met andere teams</a:t>
            </a:r>
          </a:p>
          <a:p>
            <a:pPr marL="914400" lvl="1" indent="-514350"/>
            <a:r>
              <a:rPr lang="nl-BE" dirty="0"/>
              <a:t>Wanneer en hoe willen zij bepaalde informatie van ons doorkrijgen ?</a:t>
            </a:r>
          </a:p>
          <a:p>
            <a:pPr marL="914400" lvl="1" indent="-514350"/>
            <a:r>
              <a:rPr lang="nl-BE" dirty="0"/>
              <a:t>Wanneer en hoe willen wij bepaalde informatie van hen binnenkrijgen </a:t>
            </a:r>
            <a:r>
              <a:rPr lang="nl-BE" dirty="0" smtClean="0"/>
              <a:t>?</a:t>
            </a:r>
          </a:p>
          <a:p>
            <a:pPr marL="400050" lvl="1" indent="0">
              <a:buNone/>
            </a:pPr>
            <a:endParaRPr lang="nl-BE" dirty="0"/>
          </a:p>
          <a:p>
            <a:pPr marL="514350" indent="-514350"/>
            <a:r>
              <a:rPr lang="nl-BE" dirty="0"/>
              <a:t>Met onze partners, zoals scholen</a:t>
            </a:r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31019C-3939-5F43-B75D-CFD4E736BA37}" type="slidenum">
              <a:rPr kumimoji="0" lang="nl-NL" sz="1400" b="0" i="0" u="none" strike="noStrike" kern="1200" cap="none" spc="0" normalizeH="0" baseline="0" noProof="0" smtClean="0">
                <a:ln>
                  <a:noFill/>
                </a:ln>
                <a:solidFill>
                  <a:srgbClr val="52B62C"/>
                </a:solidFill>
                <a:effectLst/>
                <a:uLnTx/>
                <a:uFillTx/>
                <a:latin typeface="Helvetica Neue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400" b="0" i="0" u="none" strike="noStrike" kern="1200" cap="none" spc="0" normalizeH="0" baseline="0" noProof="0">
              <a:ln>
                <a:noFill/>
              </a:ln>
              <a:solidFill>
                <a:srgbClr val="52B62C"/>
              </a:solidFill>
              <a:effectLst/>
              <a:uLnTx/>
              <a:uFillTx/>
              <a:latin typeface="Helvetica Neue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028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Afspraken en regels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502008" cy="5257800"/>
          </a:xfrm>
        </p:spPr>
        <p:txBody>
          <a:bodyPr>
            <a:normAutofit fontScale="62500" lnSpcReduction="20000"/>
          </a:bodyPr>
          <a:lstStyle/>
          <a:p>
            <a:r>
              <a:rPr lang="nl-BE" dirty="0"/>
              <a:t>Hoe gaan wij het werk organiseren? </a:t>
            </a:r>
          </a:p>
          <a:p>
            <a:r>
              <a:rPr lang="nl-BE" dirty="0"/>
              <a:t>Hoe nemen wij samen beslissingen?</a:t>
            </a:r>
          </a:p>
          <a:p>
            <a:r>
              <a:rPr lang="nl-BE" dirty="0"/>
              <a:t>Wat voor (team) overleg hebben wij nodig</a:t>
            </a:r>
            <a:r>
              <a:rPr lang="nl-BE" dirty="0" smtClean="0"/>
              <a:t>?</a:t>
            </a:r>
          </a:p>
          <a:p>
            <a:pPr lvl="1"/>
            <a:r>
              <a:rPr lang="nl-BE" dirty="0" smtClean="0"/>
              <a:t>Hoe moet dit verlopen?</a:t>
            </a:r>
          </a:p>
          <a:p>
            <a:pPr lvl="1"/>
            <a:r>
              <a:rPr lang="nl-BE" dirty="0" smtClean="0"/>
              <a:t>Moet iedereen er altijd bijzijn?</a:t>
            </a:r>
          </a:p>
          <a:p>
            <a:pPr lvl="1"/>
            <a:r>
              <a:rPr lang="nl-BE" dirty="0" smtClean="0"/>
              <a:t>Hoe voorbereiden,….</a:t>
            </a:r>
            <a:endParaRPr lang="nl-BE" dirty="0"/>
          </a:p>
          <a:p>
            <a:r>
              <a:rPr lang="nl-BE" dirty="0"/>
              <a:t>Hoe communiceren wij onderling</a:t>
            </a:r>
            <a:r>
              <a:rPr lang="nl-BE" dirty="0" smtClean="0"/>
              <a:t>?</a:t>
            </a:r>
          </a:p>
          <a:p>
            <a:r>
              <a:rPr lang="nl-BE" dirty="0" smtClean="0"/>
              <a:t>Hoe geven we casussen door aan elkaar? </a:t>
            </a:r>
            <a:endParaRPr lang="nl-BE" dirty="0"/>
          </a:p>
          <a:p>
            <a:r>
              <a:rPr lang="nl-BE" dirty="0"/>
              <a:t>Welke beslissingen kunnen individueel worden genomen, en </a:t>
            </a:r>
            <a:r>
              <a:rPr lang="nl-BE" dirty="0" smtClean="0"/>
              <a:t>welke kunnen/moeten </a:t>
            </a:r>
            <a:r>
              <a:rPr lang="nl-BE" dirty="0"/>
              <a:t>in </a:t>
            </a:r>
            <a:r>
              <a:rPr lang="nl-BE" dirty="0" smtClean="0"/>
              <a:t>teamverband? </a:t>
            </a:r>
            <a:endParaRPr lang="nl-BE" dirty="0"/>
          </a:p>
          <a:p>
            <a:r>
              <a:rPr lang="nl-BE" dirty="0"/>
              <a:t>Wat zijn regels en procedures die over teams heen gelden, en waaraan elk team (dus wij ook) zich dient te </a:t>
            </a:r>
            <a:r>
              <a:rPr lang="nl-BE" dirty="0" smtClean="0"/>
              <a:t>houden? </a:t>
            </a:r>
            <a:endParaRPr lang="nl-BE" dirty="0"/>
          </a:p>
          <a:p>
            <a:r>
              <a:rPr lang="nl-BE" dirty="0"/>
              <a:t>Welke ondersteunende instrumenten/tools zijn er beschikbaar om ons te helpen ons werk te doen, competenties, vaardigheden en kennis te ontwikkelen? </a:t>
            </a:r>
            <a:endParaRPr lang="nl-BE" dirty="0" smtClean="0"/>
          </a:p>
          <a:p>
            <a:endParaRPr lang="nl-BE" dirty="0"/>
          </a:p>
          <a:p>
            <a:r>
              <a:rPr lang="nl-BE" dirty="0" smtClean="0"/>
              <a:t>‘Profiteer’ van de ervaring van andere centra! </a:t>
            </a:r>
          </a:p>
          <a:p>
            <a:pPr lvl="1"/>
            <a:r>
              <a:rPr lang="nl-BE" dirty="0" err="1" smtClean="0"/>
              <a:t>Igloo</a:t>
            </a:r>
            <a:r>
              <a:rPr lang="nl-BE" dirty="0" smtClean="0"/>
              <a:t> </a:t>
            </a:r>
            <a:r>
              <a:rPr lang="nl-BE" dirty="0" smtClean="0">
                <a:sym typeface="Wingdings" panose="05000000000000000000" pitchFamily="2" charset="2"/>
              </a:rPr>
              <a:t> </a:t>
            </a:r>
            <a:r>
              <a:rPr lang="nl-BE" dirty="0" smtClean="0">
                <a:sym typeface="Wingdings" panose="05000000000000000000" pitchFamily="2" charset="2"/>
                <a:hlinkClick r:id="rId3"/>
              </a:rPr>
              <a:t>vragen per team</a:t>
            </a:r>
            <a:endParaRPr lang="nl-BE" dirty="0"/>
          </a:p>
        </p:txBody>
      </p:sp>
      <p:grpSp>
        <p:nvGrpSpPr>
          <p:cNvPr id="4" name="Group 42"/>
          <p:cNvGrpSpPr>
            <a:grpSpLocks noChangeAspect="1"/>
          </p:cNvGrpSpPr>
          <p:nvPr/>
        </p:nvGrpSpPr>
        <p:grpSpPr>
          <a:xfrm>
            <a:off x="7927738" y="92076"/>
            <a:ext cx="1160368" cy="1160368"/>
            <a:chOff x="214282" y="1904723"/>
            <a:chExt cx="3867894" cy="3867894"/>
          </a:xfrm>
        </p:grpSpPr>
        <p:sp>
          <p:nvSpPr>
            <p:cNvPr id="5" name="Oval 4"/>
            <p:cNvSpPr/>
            <p:nvPr/>
          </p:nvSpPr>
          <p:spPr>
            <a:xfrm>
              <a:off x="214282" y="1904723"/>
              <a:ext cx="3867894" cy="386789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FF8900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43940" y="2334382"/>
              <a:ext cx="3008576" cy="3008576"/>
            </a:xfrm>
            <a:prstGeom prst="ellipse">
              <a:avLst/>
            </a:prstGeom>
            <a:solidFill>
              <a:srgbClr val="FFD49F"/>
            </a:solidFill>
            <a:ln>
              <a:solidFill>
                <a:srgbClr val="FFD49F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hemeClr val="accent5">
                <a:hueOff val="-7450407"/>
                <a:satOff val="29858"/>
                <a:lumOff val="647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1073599" y="2764040"/>
              <a:ext cx="2149259" cy="214925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CEE5FA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1503580" y="3194021"/>
              <a:ext cx="1289298" cy="128929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73B5F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hemeClr val="accent5">
                <a:hueOff val="-2483469"/>
                <a:satOff val="9953"/>
                <a:lumOff val="2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1933238" y="3623680"/>
              <a:ext cx="429980" cy="42998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D4E9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14923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S sjabloon voorstel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B4AD7A2E897D489FC8FF57B96AD1FD" ma:contentTypeVersion="0" ma:contentTypeDescription="Een nieuw document maken." ma:contentTypeScope="" ma:versionID="7bd7bcc4fc0f4736feb7845b069685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b12998bc2ce300a5832a6bc535a047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BD3EEE-FDB5-4851-A074-C4B0D528B1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F792FBF-0661-498A-A28A-690A9008605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2ACDAEE-09D9-464D-A1C8-DAE91F65CC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FS sjabloon voorstel.potx</Template>
  <TotalTime>13288</TotalTime>
  <Words>345</Words>
  <Application>Microsoft Office PowerPoint</Application>
  <PresentationFormat>Diavoorstelling (4:3)</PresentationFormat>
  <Paragraphs>50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1" baseType="lpstr">
      <vt:lpstr>Arial</vt:lpstr>
      <vt:lpstr>Calibri</vt:lpstr>
      <vt:lpstr>Helvetica Neue</vt:lpstr>
      <vt:lpstr>Helvetica Neue Bold Condensed</vt:lpstr>
      <vt:lpstr>Helvetica Neue Light</vt:lpstr>
      <vt:lpstr>Wingdings</vt:lpstr>
      <vt:lpstr>FS sjabloon voorstel</vt:lpstr>
      <vt:lpstr>Workshop Afspraken maken</vt:lpstr>
      <vt:lpstr>Team Charter</vt:lpstr>
      <vt:lpstr>Afspraken en regels</vt:lpstr>
      <vt:lpstr>Afspraken en regels</vt:lpstr>
    </vt:vector>
  </TitlesOfParts>
  <Company>Prevent vzw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GO4GOLD</dc:title>
  <dc:creator>Lieven Eeckelaert</dc:creator>
  <cp:lastModifiedBy>Stefaan</cp:lastModifiedBy>
  <cp:revision>546</cp:revision>
  <cp:lastPrinted>2016-08-28T12:38:06Z</cp:lastPrinted>
  <dcterms:created xsi:type="dcterms:W3CDTF">2014-09-02T20:49:16Z</dcterms:created>
  <dcterms:modified xsi:type="dcterms:W3CDTF">2017-11-07T20:50:36Z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0x010100E4B4AD7A2E897D489FC8FF57B96AD1FD</vt:lpwstr>
  </property>
</Properties>
</file>